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1"/>
  </p:notesMasterIdLst>
  <p:handoutMasterIdLst>
    <p:handoutMasterId r:id="rId12"/>
  </p:handoutMasterIdLst>
  <p:sldIdLst>
    <p:sldId id="441" r:id="rId2"/>
    <p:sldId id="442" r:id="rId3"/>
    <p:sldId id="445" r:id="rId4"/>
    <p:sldId id="446" r:id="rId5"/>
    <p:sldId id="568" r:id="rId6"/>
    <p:sldId id="569" r:id="rId7"/>
    <p:sldId id="570" r:id="rId8"/>
    <p:sldId id="571" r:id="rId9"/>
    <p:sldId id="572"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F6F3"/>
    <a:srgbClr val="BDF4FF"/>
    <a:srgbClr val="4BC8B6"/>
    <a:srgbClr val="A2958E"/>
    <a:srgbClr val="000000"/>
    <a:srgbClr val="DB002E"/>
    <a:srgbClr val="DDEDFB"/>
    <a:srgbClr val="00124C"/>
    <a:srgbClr val="C0B9B4"/>
    <a:srgbClr val="D5DE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26" autoAdjust="0"/>
    <p:restoredTop sz="94718" autoAdjust="0"/>
  </p:normalViewPr>
  <p:slideViewPr>
    <p:cSldViewPr snapToGrid="0">
      <p:cViewPr varScale="1">
        <p:scale>
          <a:sx n="89" d="100"/>
          <a:sy n="89" d="100"/>
        </p:scale>
        <p:origin x="-1218" y="-96"/>
      </p:cViewPr>
      <p:guideLst>
        <p:guide orient="horz" pos="2160"/>
        <p:guide orient="horz" pos="351"/>
        <p:guide orient="horz" pos="3948"/>
        <p:guide pos="2880"/>
        <p:guide pos="343"/>
        <p:guide pos="5412"/>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14784E-DE86-46F2-A6A6-BEA42DF6CFE4}" type="datetimeFigureOut">
              <a:rPr lang="en-ZA" smtClean="0"/>
              <a:pPr/>
              <a:t>06/11/2011</a:t>
            </a:fld>
            <a:endParaRPr lang="en-Z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7B95D8-3380-4EAC-B4BE-1F45393C5A10}" type="slidenum">
              <a:rPr lang="en-ZA" smtClean="0"/>
              <a:pPr/>
              <a:t>‹#›</a:t>
            </a:fld>
            <a:endParaRPr lang="en-Z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Arial" pitchFamily="34" charset="0"/>
                <a:cs typeface="+mn-cs"/>
              </a:defRPr>
            </a:lvl1pPr>
          </a:lstStyle>
          <a:p>
            <a:pPr>
              <a:defRPr/>
            </a:pPr>
            <a:endParaRPr lang="en-ZW"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Arial" pitchFamily="34" charset="0"/>
                <a:cs typeface="+mn-cs"/>
              </a:defRPr>
            </a:lvl1pPr>
          </a:lstStyle>
          <a:p>
            <a:pPr>
              <a:defRPr/>
            </a:pPr>
            <a:fld id="{C5890D01-F88E-40F8-A355-61899DC62009}" type="datetimeFigureOut">
              <a:rPr lang="en-US" smtClean="0"/>
              <a:pPr>
                <a:defRPr/>
              </a:pPr>
              <a:t>11/6/2011</a:t>
            </a:fld>
            <a:endParaRPr lang="en-ZW"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W"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Arial" pitchFamily="34" charset="0"/>
                <a:cs typeface="+mn-cs"/>
              </a:defRPr>
            </a:lvl1pPr>
          </a:lstStyle>
          <a:p>
            <a:pPr>
              <a:defRPr/>
            </a:pPr>
            <a:endParaRPr lang="en-ZW"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Arial" pitchFamily="34" charset="0"/>
                <a:cs typeface="+mn-cs"/>
              </a:defRPr>
            </a:lvl1pPr>
          </a:lstStyle>
          <a:p>
            <a:pPr>
              <a:defRPr/>
            </a:pPr>
            <a:fld id="{0F152F2B-B109-4231-AA4A-B020D986DCB0}" type="slidenum">
              <a:rPr lang="en-ZW" smtClean="0"/>
              <a:pPr>
                <a:defRPr/>
              </a:pPr>
              <a:t>‹#›</a:t>
            </a:fld>
            <a:endParaRPr lang="en-ZW"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charset="0"/>
      </a:defRPr>
    </a:lvl1pPr>
    <a:lvl2pPr marL="457200" algn="l" rtl="0" fontAlgn="base">
      <a:spcBef>
        <a:spcPct val="30000"/>
      </a:spcBef>
      <a:spcAft>
        <a:spcPct val="0"/>
      </a:spcAft>
      <a:defRPr sz="1200" kern="1200">
        <a:solidFill>
          <a:schemeClr val="tx1"/>
        </a:solidFill>
        <a:latin typeface="Arial" pitchFamily="34" charset="0"/>
        <a:ea typeface="+mn-ea"/>
        <a:cs typeface="Arial" charset="0"/>
      </a:defRPr>
    </a:lvl2pPr>
    <a:lvl3pPr marL="914400" algn="l" rtl="0" fontAlgn="base">
      <a:spcBef>
        <a:spcPct val="30000"/>
      </a:spcBef>
      <a:spcAft>
        <a:spcPct val="0"/>
      </a:spcAft>
      <a:defRPr sz="1200" kern="1200">
        <a:solidFill>
          <a:schemeClr val="tx1"/>
        </a:solidFill>
        <a:latin typeface="Arial" pitchFamily="34" charset="0"/>
        <a:ea typeface="+mn-ea"/>
        <a:cs typeface="Arial" charset="0"/>
      </a:defRPr>
    </a:lvl3pPr>
    <a:lvl4pPr marL="1371600" algn="l" rtl="0" fontAlgn="base">
      <a:spcBef>
        <a:spcPct val="30000"/>
      </a:spcBef>
      <a:spcAft>
        <a:spcPct val="0"/>
      </a:spcAft>
      <a:defRPr sz="1200" kern="1200">
        <a:solidFill>
          <a:schemeClr val="tx1"/>
        </a:solidFill>
        <a:latin typeface="Arial" pitchFamily="34" charset="0"/>
        <a:ea typeface="+mn-ea"/>
        <a:cs typeface="Arial" charset="0"/>
      </a:defRPr>
    </a:lvl4pPr>
    <a:lvl5pPr marL="1828800" algn="l" rtl="0" fontAlgn="base">
      <a:spcBef>
        <a:spcPct val="30000"/>
      </a:spcBef>
      <a:spcAft>
        <a:spcPct val="0"/>
      </a:spcAft>
      <a:defRPr sz="1200" kern="1200">
        <a:solidFill>
          <a:schemeClr val="tx1"/>
        </a:solidFill>
        <a:latin typeface="Arial"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BLANK">
    <p:bg bwMode="gray">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1153124" y="3429849"/>
            <a:ext cx="4846024" cy="610827"/>
          </a:xfrm>
          <a:prstGeom prst="rect">
            <a:avLst/>
          </a:prstGeom>
          <a:noFill/>
          <a:ln w="9525">
            <a:noFill/>
            <a:miter lim="800000"/>
            <a:headEnd/>
            <a:tailEnd/>
          </a:ln>
          <a:effectLst/>
        </p:spPr>
        <p:txBody>
          <a:bodyPr vert="horz" wrap="square" lIns="0" tIns="0" rIns="0" bIns="0" numCol="1" anchor="b" anchorCtr="0" compatLnSpc="1">
            <a:prstTxWarp prst="textNoShape">
              <a:avLst/>
            </a:prstTxWarp>
            <a:noAutofit/>
          </a:bodyPr>
          <a:lstStyle/>
          <a:p>
            <a:pPr lvl="0"/>
            <a:r>
              <a:rPr lang="en-US" smtClean="0"/>
              <a:t>Click to edit Master title style</a:t>
            </a:r>
            <a:endParaRPr lang="en-US" dirty="0" smtClean="0"/>
          </a:p>
        </p:txBody>
      </p:sp>
      <p:sp>
        <p:nvSpPr>
          <p:cNvPr id="8" name="Text Placeholder 2"/>
          <p:cNvSpPr>
            <a:spLocks noGrp="1"/>
          </p:cNvSpPr>
          <p:nvPr>
            <p:ph idx="1"/>
          </p:nvPr>
        </p:nvSpPr>
        <p:spPr>
          <a:xfrm>
            <a:off x="1153123" y="4104997"/>
            <a:ext cx="4861884" cy="377454"/>
          </a:xfrm>
          <a:prstGeom prst="rect">
            <a:avLst/>
          </a:prstGeom>
        </p:spPr>
        <p:txBody>
          <a:bodyPr vert="horz" lIns="0" tIns="0" rIns="0" bIns="0" rtlCol="0">
            <a:normAutofit/>
          </a:bodyPr>
          <a:lstStyle>
            <a:lvl1pPr>
              <a:defRPr sz="1400"/>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_DIVIDER">
    <p:bg bwMode="lt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1170958" y="1941853"/>
            <a:ext cx="6475548" cy="3260926"/>
          </a:xfrm>
          <a:prstGeom prst="rect">
            <a:avLst/>
          </a:prstGeom>
        </p:spPr>
        <p:txBody>
          <a:bodyPr lIns="0" tIns="0" rIns="0" bIns="0"/>
          <a:lstStyle>
            <a:lvl1pPr marL="0" indent="0">
              <a:lnSpc>
                <a:spcPct val="150000"/>
              </a:lnSpc>
              <a:buFont typeface="Arial" pitchFamily="34" charset="0"/>
              <a:buNone/>
              <a:defRPr sz="1800">
                <a:solidFill>
                  <a:schemeClr val="tx1">
                    <a:lumMod val="85000"/>
                    <a:lumOff val="15000"/>
                  </a:schemeClr>
                </a:solidFill>
                <a:latin typeface="Arial" pitchFamily="34" charset="0"/>
              </a:defRPr>
            </a:lvl1pPr>
            <a:lvl2pPr marL="341313" indent="-169863">
              <a:buSzPct val="100000"/>
              <a:buFont typeface="Arial" pitchFamily="34" charset="0"/>
              <a:buChar char="−"/>
              <a:defRPr sz="1800">
                <a:solidFill>
                  <a:schemeClr val="tx1">
                    <a:lumMod val="85000"/>
                    <a:lumOff val="15000"/>
                  </a:schemeClr>
                </a:solidFill>
                <a:latin typeface="Arial" pitchFamily="34" charset="0"/>
              </a:defRPr>
            </a:lvl2pPr>
            <a:lvl3pPr marL="854075" indent="-222250">
              <a:buSzPct val="100000"/>
              <a:buFont typeface="Wingdings" pitchFamily="2" charset="2"/>
              <a:buChar char="§"/>
              <a:defRPr sz="3000">
                <a:solidFill>
                  <a:schemeClr val="bg1"/>
                </a:solidFill>
              </a:defRPr>
            </a:lvl3pPr>
            <a:lvl4pPr marL="1087438" indent="-233363">
              <a:buSzPct val="80000"/>
              <a:buFont typeface="Arial" pitchFamily="34" charset="0"/>
              <a:buChar char="•"/>
              <a:defRPr sz="3000">
                <a:solidFill>
                  <a:schemeClr val="bg1"/>
                </a:solidFill>
              </a:defRPr>
            </a:lvl4pPr>
            <a:lvl5pPr marL="1316038" indent="-230188">
              <a:buSzPct val="80000"/>
              <a:buFont typeface="Arial" pitchFamily="34" charset="0"/>
              <a:buChar char="−"/>
              <a:defRPr sz="3000">
                <a:solidFill>
                  <a:schemeClr val="bg1"/>
                </a:solidFill>
              </a:defRPr>
            </a:lvl5pPr>
          </a:lstStyle>
          <a:p>
            <a:pPr lvl="0"/>
            <a:r>
              <a:rPr lang="en-US" dirty="0" smtClean="0"/>
              <a:t>First level bullet</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_WHIT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1164716" y="351754"/>
            <a:ext cx="7141084" cy="517813"/>
          </a:xfrm>
        </p:spPr>
        <p:txBody>
          <a:bodyPr anchor="t" anchorCtr="0"/>
          <a:lstStyle>
            <a:lvl1pPr>
              <a:defRPr sz="2400" b="0" cap="none" baseline="0">
                <a:solidFill>
                  <a:schemeClr val="bg1"/>
                </a:solidFill>
              </a:defRPr>
            </a:lvl1pPr>
          </a:lstStyle>
          <a:p>
            <a:r>
              <a:rPr lang="en-US" dirty="0" smtClean="0"/>
              <a:t>Click to insert slide title</a:t>
            </a:r>
            <a:endParaRPr lang="en-US" dirty="0"/>
          </a:p>
        </p:txBody>
      </p:sp>
      <p:sp>
        <p:nvSpPr>
          <p:cNvPr id="10" name="TextBox 9"/>
          <p:cNvSpPr txBox="1"/>
          <p:nvPr userDrawn="1"/>
        </p:nvSpPr>
        <p:spPr>
          <a:xfrm>
            <a:off x="529674" y="6555384"/>
            <a:ext cx="358939" cy="153888"/>
          </a:xfrm>
          <a:prstGeom prst="rect">
            <a:avLst/>
          </a:prstGeom>
          <a:noFill/>
        </p:spPr>
        <p:txBody>
          <a:bodyPr wrap="square" lIns="0" tIns="0" rIns="0" bIns="0" rtlCol="0">
            <a:spAutoFit/>
          </a:bodyPr>
          <a:lstStyle/>
          <a:p>
            <a:fld id="{A08D4222-5469-4CB6-AB8D-134650D5FF18}" type="slidenum">
              <a:rPr lang="en-US" sz="1000" b="0" cap="all" baseline="0" smtClean="0">
                <a:solidFill>
                  <a:schemeClr val="tx1"/>
                </a:solidFill>
                <a:latin typeface="Arial" pitchFamily="34" charset="0"/>
              </a:rPr>
              <a:pPr/>
              <a:t>‹#›</a:t>
            </a:fld>
            <a:endParaRPr lang="en-US" sz="1000" b="0" cap="all" baseline="0" dirty="0">
              <a:solidFill>
                <a:schemeClr val="tx1"/>
              </a:solidFill>
              <a:latin typeface="Arial" pitchFamily="34" charset="0"/>
            </a:endParaRPr>
          </a:p>
        </p:txBody>
      </p:sp>
      <p:sp>
        <p:nvSpPr>
          <p:cNvPr id="11" name="Text Placeholder 13"/>
          <p:cNvSpPr>
            <a:spLocks noGrp="1"/>
          </p:cNvSpPr>
          <p:nvPr>
            <p:ph type="body" sz="quarter" idx="11" hasCustomPrompt="1"/>
          </p:nvPr>
        </p:nvSpPr>
        <p:spPr>
          <a:xfrm>
            <a:off x="571500" y="1328930"/>
            <a:ext cx="7734300" cy="276999"/>
          </a:xfrm>
          <a:prstGeom prst="rect">
            <a:avLst/>
          </a:prstGeom>
        </p:spPr>
        <p:txBody>
          <a:bodyPr wrap="square" lIns="0" tIns="0" rIns="0" bIns="0">
            <a:spAutoFit/>
          </a:bodyPr>
          <a:lstStyle>
            <a:lvl1pPr>
              <a:defRPr sz="1800" b="0" cap="none" baseline="0">
                <a:solidFill>
                  <a:srgbClr val="A2958E"/>
                </a:solidFill>
                <a:latin typeface="Arial"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insert sub heading</a:t>
            </a:r>
            <a:endParaRPr lang="en-US" dirty="0"/>
          </a:p>
        </p:txBody>
      </p:sp>
      <p:sp>
        <p:nvSpPr>
          <p:cNvPr id="12" name="Text Placeholder 16"/>
          <p:cNvSpPr>
            <a:spLocks noGrp="1"/>
          </p:cNvSpPr>
          <p:nvPr>
            <p:ph type="body" sz="quarter" idx="12" hasCustomPrompt="1"/>
          </p:nvPr>
        </p:nvSpPr>
        <p:spPr>
          <a:xfrm>
            <a:off x="571500" y="2197873"/>
            <a:ext cx="7734300" cy="1221800"/>
          </a:xfrm>
          <a:prstGeom prst="rect">
            <a:avLst/>
          </a:prstGeom>
        </p:spPr>
        <p:txBody>
          <a:bodyPr lIns="0" tIns="0" rIns="0" bIns="0"/>
          <a:lstStyle>
            <a:lvl1pPr marL="111125" indent="-111125">
              <a:buFont typeface="Arial" pitchFamily="34" charset="0"/>
              <a:buChar char="•"/>
              <a:defRPr sz="1200" b="0">
                <a:solidFill>
                  <a:schemeClr val="tx1"/>
                </a:solidFill>
                <a:latin typeface="Arial" pitchFamily="34" charset="0"/>
              </a:defRPr>
            </a:lvl1pPr>
            <a:lvl2pPr marL="282575" indent="-171450">
              <a:buSzPct val="100000"/>
              <a:buFont typeface="Arial" pitchFamily="34" charset="0"/>
              <a:buChar char="−"/>
              <a:defRPr sz="1200" b="0">
                <a:solidFill>
                  <a:schemeClr val="tx1"/>
                </a:solidFill>
                <a:latin typeface="Arial" pitchFamily="34" charset="0"/>
              </a:defRPr>
            </a:lvl2pPr>
            <a:lvl3pPr marL="401638" indent="-119063">
              <a:buSzPct val="100000"/>
              <a:buFont typeface="Wingdings" pitchFamily="2" charset="2"/>
              <a:buChar char="§"/>
              <a:defRPr sz="1200" b="0">
                <a:solidFill>
                  <a:schemeClr val="tx1"/>
                </a:solidFill>
                <a:latin typeface="Arial" pitchFamily="34" charset="0"/>
              </a:defRPr>
            </a:lvl3pPr>
            <a:lvl4pPr marL="547688" indent="-146050">
              <a:buSzPct val="80000"/>
              <a:buFont typeface="Arial" pitchFamily="34" charset="0"/>
              <a:buChar char="•"/>
              <a:defRPr sz="1200">
                <a:solidFill>
                  <a:schemeClr val="tx1"/>
                </a:solidFill>
                <a:latin typeface="Arial" pitchFamily="34" charset="0"/>
              </a:defRPr>
            </a:lvl4pPr>
            <a:lvl5pPr>
              <a:defRPr sz="1800">
                <a:solidFill>
                  <a:schemeClr val="tx1"/>
                </a:solidFill>
              </a:defRPr>
            </a:lvl5pPr>
          </a:lstStyle>
          <a:p>
            <a:pPr lvl="0"/>
            <a:r>
              <a:rPr lang="en-US" dirty="0" smtClean="0"/>
              <a:t>Click to insert first level bullet</a:t>
            </a:r>
          </a:p>
          <a:p>
            <a:pPr lvl="1"/>
            <a:r>
              <a:rPr lang="en-US" dirty="0" smtClean="0"/>
              <a:t>Second level bullet</a:t>
            </a:r>
          </a:p>
          <a:p>
            <a:pPr lvl="2"/>
            <a:r>
              <a:rPr lang="en-US" dirty="0" smtClean="0"/>
              <a:t>Third level bullet</a:t>
            </a:r>
          </a:p>
          <a:p>
            <a:pPr lvl="3"/>
            <a:r>
              <a:rPr lang="en-US" dirty="0" smtClean="0"/>
              <a:t>Fourth level bullet</a:t>
            </a:r>
            <a:endParaRPr lang="en-US" dirty="0"/>
          </a:p>
        </p:txBody>
      </p:sp>
      <p:sp>
        <p:nvSpPr>
          <p:cNvPr id="13" name="Text Placeholder 8"/>
          <p:cNvSpPr>
            <a:spLocks noGrp="1"/>
          </p:cNvSpPr>
          <p:nvPr>
            <p:ph type="body" sz="quarter" idx="13" hasCustomPrompt="1"/>
          </p:nvPr>
        </p:nvSpPr>
        <p:spPr>
          <a:xfrm>
            <a:off x="571500" y="1873266"/>
            <a:ext cx="7734300" cy="215444"/>
          </a:xfrm>
          <a:prstGeom prst="rect">
            <a:avLst/>
          </a:prstGeom>
        </p:spPr>
        <p:txBody>
          <a:bodyPr wrap="square" lIns="0" tIns="0" rIns="0" bIns="0">
            <a:spAutoFit/>
          </a:bodyPr>
          <a:lstStyle>
            <a:lvl1pPr marL="0" indent="0">
              <a:defRPr sz="1400">
                <a:solidFill>
                  <a:schemeClr val="tx1"/>
                </a:solidFill>
                <a:latin typeface="Arial"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smtClean="0"/>
              <a:t>Click to insert normal body text</a:t>
            </a:r>
            <a:endParaRPr lang="en-US" dirty="0"/>
          </a:p>
        </p:txBody>
      </p:sp>
      <p:sp>
        <p:nvSpPr>
          <p:cNvPr id="18" name="Text Placeholder 17"/>
          <p:cNvSpPr>
            <a:spLocks noGrp="1"/>
          </p:cNvSpPr>
          <p:nvPr>
            <p:ph type="body" sz="quarter" idx="15" hasCustomPrompt="1"/>
          </p:nvPr>
        </p:nvSpPr>
        <p:spPr>
          <a:xfrm>
            <a:off x="1036399" y="5962032"/>
            <a:ext cx="4938712" cy="153888"/>
          </a:xfrm>
          <a:prstGeom prst="rect">
            <a:avLst/>
          </a:prstGeom>
        </p:spPr>
        <p:txBody>
          <a:bodyPr lIns="0" tIns="0" rIns="0" bIns="0">
            <a:spAutoFit/>
          </a:bodyPr>
          <a:lstStyle>
            <a:lvl1pPr marL="0" indent="0">
              <a:defRPr sz="1000" baseline="0">
                <a:solidFill>
                  <a:schemeClr val="tx1"/>
                </a:solidFill>
                <a:latin typeface="Arial" pitchFamily="34" charset="0"/>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smtClean="0"/>
              <a:t>Click to insert source / footnote</a:t>
            </a:r>
            <a:endParaRPr lang="en-US" dirty="0"/>
          </a:p>
        </p:txBody>
      </p:sp>
      <p:sp>
        <p:nvSpPr>
          <p:cNvPr id="19" name="Text Placeholder 17"/>
          <p:cNvSpPr>
            <a:spLocks noGrp="1"/>
          </p:cNvSpPr>
          <p:nvPr>
            <p:ph type="body" sz="quarter" idx="16" hasCustomPrompt="1"/>
          </p:nvPr>
        </p:nvSpPr>
        <p:spPr>
          <a:xfrm>
            <a:off x="566739" y="5962032"/>
            <a:ext cx="435079" cy="153888"/>
          </a:xfrm>
          <a:prstGeom prst="rect">
            <a:avLst/>
          </a:prstGeom>
        </p:spPr>
        <p:txBody>
          <a:bodyPr wrap="square" lIns="0" tIns="0" rIns="0" bIns="0">
            <a:spAutoFit/>
          </a:bodyPr>
          <a:lstStyle>
            <a:lvl1pPr marL="0" indent="0">
              <a:defRPr sz="1000" baseline="0">
                <a:solidFill>
                  <a:schemeClr val="tx1"/>
                </a:solidFill>
                <a:latin typeface="Arial" pitchFamily="34" charset="0"/>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smtClean="0"/>
              <a:t>Source:</a:t>
            </a:r>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xfrm>
            <a:off x="1153124" y="3429849"/>
            <a:ext cx="4982756" cy="610827"/>
          </a:xfrm>
          <a:prstGeom prst="rect">
            <a:avLst/>
          </a:prstGeom>
          <a:noFill/>
          <a:ln w="9525">
            <a:noFill/>
            <a:miter lim="800000"/>
            <a:headEnd/>
            <a:tailEnd/>
          </a:ln>
          <a:effectLst/>
        </p:spPr>
        <p:txBody>
          <a:bodyPr vert="horz" wrap="square" lIns="0" tIns="0" rIns="0" bIns="0" numCol="1" anchor="b" anchorCtr="0" compatLnSpc="1">
            <a:prstTxWarp prst="textNoShape">
              <a:avLst/>
            </a:prstTxWarp>
            <a:noAutofit/>
          </a:bodyPr>
          <a:lstStyle/>
          <a:p>
            <a:pPr lvl="0"/>
            <a:r>
              <a:rPr lang="en-US" dirty="0" smtClean="0"/>
              <a:t>Click to insert title of presentation</a:t>
            </a:r>
          </a:p>
        </p:txBody>
      </p:sp>
      <p:sp>
        <p:nvSpPr>
          <p:cNvPr id="3" name="Text Placeholder 2"/>
          <p:cNvSpPr>
            <a:spLocks noGrp="1"/>
          </p:cNvSpPr>
          <p:nvPr>
            <p:ph type="body" idx="1"/>
          </p:nvPr>
        </p:nvSpPr>
        <p:spPr>
          <a:xfrm>
            <a:off x="1153123" y="4096452"/>
            <a:ext cx="4999064" cy="377454"/>
          </a:xfrm>
          <a:prstGeom prst="rect">
            <a:avLst/>
          </a:prstGeom>
        </p:spPr>
        <p:txBody>
          <a:bodyPr vert="horz" lIns="0" tIns="0" rIns="0" bIns="0" rtlCol="0">
            <a:normAutofit/>
          </a:bodyPr>
          <a:lstStyle/>
          <a:p>
            <a:pPr lvl="0"/>
            <a:r>
              <a:rPr lang="en-US" dirty="0" smtClean="0"/>
              <a:t>Click to insert sub heading and date</a:t>
            </a:r>
            <a:endParaRPr lang="en-US" dirty="0"/>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41" r:id="rId3"/>
  </p:sldLayoutIdLst>
  <p:txStyles>
    <p:titleStyle>
      <a:lvl1pPr algn="l" rtl="0" eaLnBrk="1" fontAlgn="base" hangingPunct="1">
        <a:lnSpc>
          <a:spcPct val="80000"/>
        </a:lnSpc>
        <a:spcBef>
          <a:spcPct val="0"/>
        </a:spcBef>
        <a:spcAft>
          <a:spcPct val="0"/>
        </a:spcAft>
        <a:defRPr sz="2400" cap="none" baseline="0">
          <a:solidFill>
            <a:schemeClr val="bg1"/>
          </a:solidFill>
          <a:latin typeface="Arial" pitchFamily="34" charset="0"/>
          <a:ea typeface="+mj-ea"/>
          <a:cs typeface="+mj-cs"/>
        </a:defRPr>
      </a:lvl1pPr>
      <a:lvl2pPr algn="l" rtl="0" eaLnBrk="1" fontAlgn="base" hangingPunct="1">
        <a:spcBef>
          <a:spcPct val="0"/>
        </a:spcBef>
        <a:spcAft>
          <a:spcPct val="0"/>
        </a:spcAft>
        <a:defRPr sz="2200">
          <a:solidFill>
            <a:schemeClr val="hlink"/>
          </a:solidFill>
          <a:latin typeface="Arial" charset="0"/>
          <a:cs typeface="Arial" charset="0"/>
        </a:defRPr>
      </a:lvl2pPr>
      <a:lvl3pPr algn="l" rtl="0" eaLnBrk="1" fontAlgn="base" hangingPunct="1">
        <a:spcBef>
          <a:spcPct val="0"/>
        </a:spcBef>
        <a:spcAft>
          <a:spcPct val="0"/>
        </a:spcAft>
        <a:defRPr sz="2200">
          <a:solidFill>
            <a:schemeClr val="hlink"/>
          </a:solidFill>
          <a:latin typeface="Arial" charset="0"/>
          <a:cs typeface="Arial" charset="0"/>
        </a:defRPr>
      </a:lvl3pPr>
      <a:lvl4pPr algn="l" rtl="0" eaLnBrk="1" fontAlgn="base" hangingPunct="1">
        <a:spcBef>
          <a:spcPct val="0"/>
        </a:spcBef>
        <a:spcAft>
          <a:spcPct val="0"/>
        </a:spcAft>
        <a:defRPr sz="2200">
          <a:solidFill>
            <a:schemeClr val="hlink"/>
          </a:solidFill>
          <a:latin typeface="Arial" charset="0"/>
          <a:cs typeface="Arial" charset="0"/>
        </a:defRPr>
      </a:lvl4pPr>
      <a:lvl5pPr algn="l" rtl="0" eaLnBrk="1" fontAlgn="base" hangingPunct="1">
        <a:spcBef>
          <a:spcPct val="0"/>
        </a:spcBef>
        <a:spcAft>
          <a:spcPct val="0"/>
        </a:spcAft>
        <a:defRPr sz="2200">
          <a:solidFill>
            <a:schemeClr val="hlink"/>
          </a:solidFill>
          <a:latin typeface="Arial" charset="0"/>
          <a:cs typeface="Arial" charset="0"/>
        </a:defRPr>
      </a:lvl5pPr>
      <a:lvl6pPr marL="457200" algn="l" rtl="0" eaLnBrk="1" fontAlgn="base" hangingPunct="1">
        <a:spcBef>
          <a:spcPct val="0"/>
        </a:spcBef>
        <a:spcAft>
          <a:spcPct val="0"/>
        </a:spcAft>
        <a:defRPr sz="2200">
          <a:solidFill>
            <a:schemeClr val="hlink"/>
          </a:solidFill>
          <a:latin typeface="Arial" charset="0"/>
          <a:cs typeface="Arial" charset="0"/>
        </a:defRPr>
      </a:lvl6pPr>
      <a:lvl7pPr marL="914400" algn="l" rtl="0" eaLnBrk="1" fontAlgn="base" hangingPunct="1">
        <a:spcBef>
          <a:spcPct val="0"/>
        </a:spcBef>
        <a:spcAft>
          <a:spcPct val="0"/>
        </a:spcAft>
        <a:defRPr sz="2200">
          <a:solidFill>
            <a:schemeClr val="hlink"/>
          </a:solidFill>
          <a:latin typeface="Arial" charset="0"/>
          <a:cs typeface="Arial" charset="0"/>
        </a:defRPr>
      </a:lvl7pPr>
      <a:lvl8pPr marL="1371600" algn="l" rtl="0" eaLnBrk="1" fontAlgn="base" hangingPunct="1">
        <a:spcBef>
          <a:spcPct val="0"/>
        </a:spcBef>
        <a:spcAft>
          <a:spcPct val="0"/>
        </a:spcAft>
        <a:defRPr sz="2200">
          <a:solidFill>
            <a:schemeClr val="hlink"/>
          </a:solidFill>
          <a:latin typeface="Arial" charset="0"/>
          <a:cs typeface="Arial" charset="0"/>
        </a:defRPr>
      </a:lvl8pPr>
      <a:lvl9pPr marL="1828800" algn="l" rtl="0" eaLnBrk="1" fontAlgn="base" hangingPunct="1">
        <a:spcBef>
          <a:spcPct val="0"/>
        </a:spcBef>
        <a:spcAft>
          <a:spcPct val="0"/>
        </a:spcAft>
        <a:defRPr sz="2200">
          <a:solidFill>
            <a:schemeClr val="hlink"/>
          </a:solidFill>
          <a:latin typeface="Arial" charset="0"/>
          <a:cs typeface="Arial" charset="0"/>
        </a:defRPr>
      </a:lvl9pPr>
    </p:titleStyle>
    <p:bodyStyle>
      <a:lvl1pPr marL="342900" indent="-342900" algn="l" rtl="0" eaLnBrk="1" fontAlgn="base" hangingPunct="1">
        <a:spcBef>
          <a:spcPct val="20000"/>
        </a:spcBef>
        <a:spcAft>
          <a:spcPct val="0"/>
        </a:spcAft>
        <a:buSzPct val="120000"/>
        <a:defRPr sz="1400">
          <a:solidFill>
            <a:schemeClr val="bg1"/>
          </a:solidFill>
          <a:latin typeface="+mn-lt"/>
          <a:ea typeface="+mn-ea"/>
          <a:cs typeface="+mn-cs"/>
        </a:defRPr>
      </a:lvl1pPr>
      <a:lvl2pPr marL="742950" indent="-285750" algn="l" rtl="0" eaLnBrk="1" fontAlgn="base" hangingPunct="1">
        <a:spcBef>
          <a:spcPct val="20000"/>
        </a:spcBef>
        <a:spcAft>
          <a:spcPct val="0"/>
        </a:spcAft>
        <a:buSzPct val="120000"/>
        <a:defRPr sz="1400">
          <a:solidFill>
            <a:schemeClr val="tx1"/>
          </a:solidFill>
          <a:latin typeface="+mn-lt"/>
          <a:cs typeface="+mn-cs"/>
        </a:defRPr>
      </a:lvl2pPr>
      <a:lvl3pPr marL="1143000" indent="-228600" algn="l" rtl="0" eaLnBrk="1" fontAlgn="base" hangingPunct="1">
        <a:spcBef>
          <a:spcPct val="20000"/>
        </a:spcBef>
        <a:spcAft>
          <a:spcPct val="0"/>
        </a:spcAft>
        <a:buSzPct val="120000"/>
        <a:defRPr sz="1400">
          <a:solidFill>
            <a:schemeClr val="tx1"/>
          </a:solidFill>
          <a:latin typeface="+mn-lt"/>
          <a:cs typeface="+mn-cs"/>
        </a:defRPr>
      </a:lvl3pPr>
      <a:lvl4pPr marL="1600200" indent="-228600" algn="l" rtl="0" eaLnBrk="1" fontAlgn="base" hangingPunct="1">
        <a:spcBef>
          <a:spcPct val="20000"/>
        </a:spcBef>
        <a:spcAft>
          <a:spcPct val="0"/>
        </a:spcAft>
        <a:buSzPct val="120000"/>
        <a:defRPr sz="1400">
          <a:solidFill>
            <a:schemeClr val="tx1"/>
          </a:solidFill>
          <a:latin typeface="+mn-lt"/>
          <a:cs typeface="+mn-cs"/>
        </a:defRPr>
      </a:lvl4pPr>
      <a:lvl5pPr marL="2057400" indent="-228600" algn="l" rtl="0" eaLnBrk="1" fontAlgn="base" hangingPunct="1">
        <a:spcBef>
          <a:spcPct val="20000"/>
        </a:spcBef>
        <a:spcAft>
          <a:spcPct val="0"/>
        </a:spcAft>
        <a:buSzPct val="120000"/>
        <a:defRPr sz="1400">
          <a:solidFill>
            <a:schemeClr val="tx1"/>
          </a:solidFill>
          <a:latin typeface="+mn-lt"/>
          <a:cs typeface="+mn-cs"/>
        </a:defRPr>
      </a:lvl5pPr>
      <a:lvl6pPr marL="2514600" indent="-228600" algn="l" rtl="0" eaLnBrk="1" fontAlgn="base" hangingPunct="1">
        <a:spcBef>
          <a:spcPct val="20000"/>
        </a:spcBef>
        <a:spcAft>
          <a:spcPct val="0"/>
        </a:spcAft>
        <a:buSzPct val="120000"/>
        <a:defRPr sz="1400">
          <a:solidFill>
            <a:schemeClr val="tx1"/>
          </a:solidFill>
          <a:latin typeface="+mn-lt"/>
          <a:cs typeface="+mn-cs"/>
        </a:defRPr>
      </a:lvl6pPr>
      <a:lvl7pPr marL="2971800" indent="-228600" algn="l" rtl="0" eaLnBrk="1" fontAlgn="base" hangingPunct="1">
        <a:spcBef>
          <a:spcPct val="20000"/>
        </a:spcBef>
        <a:spcAft>
          <a:spcPct val="0"/>
        </a:spcAft>
        <a:buSzPct val="120000"/>
        <a:defRPr sz="1400">
          <a:solidFill>
            <a:schemeClr val="tx1"/>
          </a:solidFill>
          <a:latin typeface="+mn-lt"/>
          <a:cs typeface="+mn-cs"/>
        </a:defRPr>
      </a:lvl7pPr>
      <a:lvl8pPr marL="3429000" indent="-228600" algn="l" rtl="0" eaLnBrk="1" fontAlgn="base" hangingPunct="1">
        <a:spcBef>
          <a:spcPct val="20000"/>
        </a:spcBef>
        <a:spcAft>
          <a:spcPct val="0"/>
        </a:spcAft>
        <a:buSzPct val="120000"/>
        <a:defRPr sz="1400">
          <a:solidFill>
            <a:schemeClr val="tx1"/>
          </a:solidFill>
          <a:latin typeface="+mn-lt"/>
          <a:cs typeface="+mn-cs"/>
        </a:defRPr>
      </a:lvl8pPr>
      <a:lvl9pPr marL="3886200" indent="-228600" algn="l" rtl="0" eaLnBrk="1" fontAlgn="base" hangingPunct="1">
        <a:spcBef>
          <a:spcPct val="20000"/>
        </a:spcBef>
        <a:spcAft>
          <a:spcPct val="0"/>
        </a:spcAft>
        <a:buSzPct val="120000"/>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1153122" y="3429849"/>
            <a:ext cx="6007531" cy="610827"/>
          </a:xfrm>
        </p:spPr>
        <p:txBody>
          <a:bodyPr/>
          <a:lstStyle/>
          <a:p>
            <a:pPr algn="ctr"/>
            <a:r>
              <a:rPr lang="en-US" b="1" dirty="0" smtClean="0"/>
              <a:t>FIRST SOUTH AFRICAN HOLDINGS CASE</a:t>
            </a:r>
            <a:br>
              <a:rPr lang="en-US" b="1" dirty="0" smtClean="0"/>
            </a:br>
            <a:r>
              <a:rPr lang="en-US" b="1" dirty="0" smtClean="0"/>
              <a:t>By Johan Kotze</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FIRST SOUTH AFRICAN HOLDINGS’ CASE</a:t>
            </a:r>
            <a:endParaRPr lang="en-US" dirty="0"/>
          </a:p>
        </p:txBody>
      </p:sp>
      <p:sp>
        <p:nvSpPr>
          <p:cNvPr id="6" name="Text Placeholder 5"/>
          <p:cNvSpPr>
            <a:spLocks noGrp="1"/>
          </p:cNvSpPr>
          <p:nvPr>
            <p:ph type="body" sz="quarter" idx="12"/>
          </p:nvPr>
        </p:nvSpPr>
        <p:spPr>
          <a:xfrm>
            <a:off x="571500" y="1506827"/>
            <a:ext cx="7734300" cy="4031087"/>
          </a:xfrm>
        </p:spPr>
        <p:txBody>
          <a:bodyPr>
            <a:normAutofit/>
          </a:bodyPr>
          <a:lstStyle/>
          <a:p>
            <a:pPr marL="355600" lvl="1" indent="-355600" algn="just" defTabSz="288000">
              <a:spcBef>
                <a:spcPts val="300"/>
              </a:spcBef>
              <a:buFont typeface="Arial" pitchFamily="34" charset="0"/>
              <a:buChar char="•"/>
              <a:tabLst>
                <a:tab pos="360000" algn="l"/>
                <a:tab pos="1800000" algn="l"/>
              </a:tabLst>
            </a:pPr>
            <a:r>
              <a:rPr lang="en-US" sz="1800" dirty="0" smtClean="0"/>
              <a:t>Application for a declaratory order setting aside SARS’ decision that it was precluded by law to issue a reduced assessment in terms of section 79A</a:t>
            </a:r>
          </a:p>
          <a:p>
            <a:pPr marL="355600" lvl="1" indent="-355600" algn="just" defTabSz="288000">
              <a:spcBef>
                <a:spcPts val="300"/>
              </a:spcBef>
              <a:buNone/>
              <a:tabLst>
                <a:tab pos="360000" algn="l"/>
                <a:tab pos="1800000" algn="l"/>
              </a:tabLst>
            </a:pPr>
            <a:endParaRPr lang="en-US" sz="1800" dirty="0" smtClean="0"/>
          </a:p>
          <a:p>
            <a:pPr marL="355600" lvl="1" indent="-355600" algn="just" defTabSz="288000">
              <a:spcBef>
                <a:spcPts val="300"/>
              </a:spcBef>
              <a:buFont typeface="Arial" pitchFamily="34" charset="0"/>
              <a:buChar char="•"/>
              <a:tabLst>
                <a:tab pos="360000" algn="l"/>
                <a:tab pos="1800000" algn="l"/>
              </a:tabLst>
            </a:pPr>
            <a:r>
              <a:rPr lang="en-US" sz="1800" dirty="0" smtClean="0"/>
              <a:t>Application in the High Court – Gauteng North was unsuccessful</a:t>
            </a:r>
          </a:p>
          <a:p>
            <a:pPr marL="355600" lvl="1" indent="-355600" algn="just" defTabSz="288000">
              <a:spcBef>
                <a:spcPts val="300"/>
              </a:spcBef>
              <a:buNone/>
              <a:tabLst>
                <a:tab pos="360000" algn="l"/>
                <a:tab pos="1800000" algn="l"/>
              </a:tabLst>
            </a:pPr>
            <a:endParaRPr lang="en-US" sz="1800" dirty="0" smtClean="0"/>
          </a:p>
          <a:p>
            <a:pPr marL="355600" lvl="1" indent="-355600" algn="just" defTabSz="288000">
              <a:spcBef>
                <a:spcPts val="300"/>
              </a:spcBef>
              <a:buFont typeface="Arial" pitchFamily="34" charset="0"/>
              <a:buChar char="•"/>
              <a:tabLst>
                <a:tab pos="360000" algn="l"/>
                <a:tab pos="1800000" algn="l"/>
              </a:tabLst>
            </a:pPr>
            <a:r>
              <a:rPr lang="en-US" sz="1800" dirty="0" smtClean="0"/>
              <a:t>On appeal to Supreme Court of Appeal</a:t>
            </a:r>
          </a:p>
          <a:p>
            <a:pPr lvl="1" defTabSz="288000">
              <a:spcBef>
                <a:spcPts val="300"/>
              </a:spcBef>
              <a:buNone/>
              <a:tabLst>
                <a:tab pos="360000" algn="l"/>
                <a:tab pos="1800000" algn="l"/>
              </a:tabLst>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32443" y="351754"/>
            <a:ext cx="7141084" cy="517813"/>
          </a:xfrm>
        </p:spPr>
        <p:txBody>
          <a:bodyPr/>
          <a:lstStyle/>
          <a:p>
            <a:r>
              <a:rPr lang="en-US" dirty="0" smtClean="0"/>
              <a:t>FIRST SOUTH AFRICAN HOLDINGS’ CASE</a:t>
            </a:r>
            <a:endParaRPr lang="en-US" dirty="0"/>
          </a:p>
        </p:txBody>
      </p:sp>
      <p:sp>
        <p:nvSpPr>
          <p:cNvPr id="6" name="Text Placeholder 5"/>
          <p:cNvSpPr>
            <a:spLocks noGrp="1"/>
          </p:cNvSpPr>
          <p:nvPr>
            <p:ph type="body" sz="quarter" idx="12"/>
          </p:nvPr>
        </p:nvSpPr>
        <p:spPr>
          <a:xfrm>
            <a:off x="571500" y="1506827"/>
            <a:ext cx="7734300" cy="4134119"/>
          </a:xfrm>
        </p:spPr>
        <p:txBody>
          <a:bodyPr>
            <a:normAutofit/>
          </a:bodyPr>
          <a:lstStyle/>
          <a:p>
            <a:pPr algn="just" defTabSz="288000">
              <a:spcBef>
                <a:spcPts val="300"/>
              </a:spcBef>
              <a:spcAft>
                <a:spcPts val="1200"/>
              </a:spcAft>
              <a:buNone/>
              <a:tabLst>
                <a:tab pos="360000" algn="l"/>
                <a:tab pos="1800000" algn="l"/>
              </a:tabLst>
            </a:pPr>
            <a:r>
              <a:rPr lang="en-US" sz="1800" dirty="0" smtClean="0"/>
              <a:t>Facts</a:t>
            </a:r>
          </a:p>
          <a:p>
            <a:pPr marL="355600" indent="-355600" algn="just" defTabSz="288000">
              <a:spcBef>
                <a:spcPts val="300"/>
              </a:spcBef>
              <a:spcAft>
                <a:spcPts val="1200"/>
              </a:spcAft>
              <a:tabLst>
                <a:tab pos="360000" algn="l"/>
                <a:tab pos="1800000" algn="l"/>
              </a:tabLst>
            </a:pPr>
            <a:r>
              <a:rPr lang="en-US" sz="1800" dirty="0" smtClean="0"/>
              <a:t>2002’s return was originally assessed on 17 July 2003</a:t>
            </a:r>
          </a:p>
          <a:p>
            <a:pPr marL="355600" indent="-355600" algn="just" defTabSz="288000">
              <a:spcBef>
                <a:spcPts val="300"/>
              </a:spcBef>
              <a:spcAft>
                <a:spcPts val="1200"/>
              </a:spcAft>
              <a:tabLst>
                <a:tab pos="360000" algn="l"/>
                <a:tab pos="1800000" algn="l"/>
              </a:tabLst>
            </a:pPr>
            <a:r>
              <a:rPr lang="en-US" sz="1800" dirty="0" smtClean="0"/>
              <a:t>Additional assessment was issued on 12 April 2006, disallowing the carrying forward of a tax loss</a:t>
            </a:r>
          </a:p>
          <a:p>
            <a:pPr marL="355600" indent="-355600" algn="just" defTabSz="288000">
              <a:spcBef>
                <a:spcPts val="300"/>
              </a:spcBef>
              <a:spcAft>
                <a:spcPts val="1200"/>
              </a:spcAft>
              <a:tabLst>
                <a:tab pos="360000" algn="l"/>
                <a:tab pos="1800000" algn="l"/>
              </a:tabLst>
            </a:pPr>
            <a:r>
              <a:rPr lang="en-US" sz="1800" dirty="0" err="1" smtClean="0"/>
              <a:t>FSAH</a:t>
            </a:r>
            <a:r>
              <a:rPr lang="en-US" sz="1800" dirty="0" smtClean="0"/>
              <a:t> did appeal against the additional assessment, but the matter was subsequently settled</a:t>
            </a:r>
          </a:p>
          <a:p>
            <a:pPr marL="355600" indent="-355600" algn="just" defTabSz="288000">
              <a:spcBef>
                <a:spcPts val="300"/>
              </a:spcBef>
              <a:spcAft>
                <a:spcPts val="1200"/>
              </a:spcAft>
              <a:tabLst>
                <a:tab pos="360000" algn="l"/>
                <a:tab pos="1800000" algn="l"/>
              </a:tabLst>
            </a:pPr>
            <a:r>
              <a:rPr lang="en-US" sz="1800" dirty="0" smtClean="0"/>
              <a:t>On 24 July 2007 </a:t>
            </a:r>
            <a:r>
              <a:rPr lang="en-US" sz="1800" dirty="0" err="1" smtClean="0"/>
              <a:t>FSAH</a:t>
            </a:r>
            <a:r>
              <a:rPr lang="en-US" sz="1800" dirty="0" smtClean="0"/>
              <a:t> wrote to SARS and requested a reduced assessment, because the taxpayer erroneously included a foreign exchange gain in its income.</a:t>
            </a:r>
          </a:p>
          <a:p>
            <a:pPr defTabSz="288000">
              <a:spcBef>
                <a:spcPts val="300"/>
              </a:spcBef>
              <a:spcAft>
                <a:spcPts val="1200"/>
              </a:spcAft>
              <a:tabLst>
                <a:tab pos="360000" algn="l"/>
                <a:tab pos="1800000" algn="l"/>
              </a:tabLst>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FIRST SOUTH AFRICAN HOLDINGS’ CASE</a:t>
            </a:r>
            <a:endParaRPr lang="en-US" dirty="0"/>
          </a:p>
        </p:txBody>
      </p:sp>
      <p:sp>
        <p:nvSpPr>
          <p:cNvPr id="6" name="Text Placeholder 5"/>
          <p:cNvSpPr>
            <a:spLocks noGrp="1"/>
          </p:cNvSpPr>
          <p:nvPr>
            <p:ph type="body" sz="quarter" idx="12"/>
          </p:nvPr>
        </p:nvSpPr>
        <p:spPr>
          <a:xfrm>
            <a:off x="571500" y="1506828"/>
            <a:ext cx="7734300" cy="2743200"/>
          </a:xfrm>
        </p:spPr>
        <p:txBody>
          <a:bodyPr>
            <a:normAutofit/>
          </a:bodyPr>
          <a:lstStyle/>
          <a:p>
            <a:pPr algn="just" defTabSz="288000">
              <a:spcBef>
                <a:spcPts val="300"/>
              </a:spcBef>
              <a:spcAft>
                <a:spcPts val="1200"/>
              </a:spcAft>
              <a:buNone/>
              <a:tabLst>
                <a:tab pos="360000" algn="l"/>
                <a:tab pos="1800000" algn="l"/>
              </a:tabLst>
            </a:pPr>
            <a:r>
              <a:rPr lang="en-US" sz="1800" dirty="0" smtClean="0"/>
              <a:t>SARS’ arguments:</a:t>
            </a:r>
          </a:p>
          <a:p>
            <a:pPr marL="355600" indent="-355600" algn="just" defTabSz="288000">
              <a:spcBef>
                <a:spcPts val="300"/>
              </a:spcBef>
              <a:spcAft>
                <a:spcPts val="1200"/>
              </a:spcAft>
              <a:tabLst>
                <a:tab pos="360000" algn="l"/>
                <a:tab pos="1800000" algn="l"/>
              </a:tabLst>
            </a:pPr>
            <a:r>
              <a:rPr lang="en-US" sz="1800" dirty="0" smtClean="0"/>
              <a:t>First point </a:t>
            </a:r>
            <a:r>
              <a:rPr lang="en-US" sz="1800" i="1" dirty="0" smtClean="0"/>
              <a:t>in </a:t>
            </a:r>
            <a:r>
              <a:rPr lang="en-US" sz="1800" i="1" dirty="0" err="1" smtClean="0"/>
              <a:t>limine</a:t>
            </a:r>
            <a:r>
              <a:rPr lang="en-US" sz="1800" i="1" dirty="0" smtClean="0"/>
              <a:t> </a:t>
            </a:r>
            <a:r>
              <a:rPr lang="en-US" sz="1800" dirty="0" smtClean="0"/>
              <a:t>that section 79A did not apply to 2002</a:t>
            </a:r>
          </a:p>
          <a:p>
            <a:pPr marL="355600" indent="-355600" algn="just" defTabSz="288000">
              <a:spcBef>
                <a:spcPts val="300"/>
              </a:spcBef>
              <a:spcAft>
                <a:spcPts val="1200"/>
              </a:spcAft>
              <a:tabLst>
                <a:tab pos="360000" algn="l"/>
                <a:tab pos="1800000" algn="l"/>
              </a:tabLst>
            </a:pPr>
            <a:r>
              <a:rPr lang="en-US" sz="1800" dirty="0" smtClean="0"/>
              <a:t>Alternatively, the 3-year period began to run when  the original assessment was issued on 17 July 2003, and not on the date of the additional assessment, which was 12 April 2006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SOUTH AFRICAN HOLDINGS’ CASE</a:t>
            </a:r>
            <a:endParaRPr lang="en-ZA" dirty="0"/>
          </a:p>
        </p:txBody>
      </p:sp>
      <p:sp>
        <p:nvSpPr>
          <p:cNvPr id="4" name="Text Placeholder 3"/>
          <p:cNvSpPr>
            <a:spLocks noGrp="1"/>
          </p:cNvSpPr>
          <p:nvPr>
            <p:ph type="body" sz="quarter" idx="12"/>
          </p:nvPr>
        </p:nvSpPr>
        <p:spPr>
          <a:xfrm>
            <a:off x="549985" y="1487867"/>
            <a:ext cx="7734300" cy="3966259"/>
          </a:xfrm>
        </p:spPr>
        <p:txBody>
          <a:bodyPr/>
          <a:lstStyle/>
          <a:p>
            <a:pPr algn="just">
              <a:buNone/>
            </a:pPr>
            <a:r>
              <a:rPr lang="en-US" sz="1800" dirty="0" smtClean="0"/>
              <a:t>Did section 79A apply to 2002</a:t>
            </a:r>
            <a:r>
              <a:rPr lang="en-US" sz="1800" dirty="0" smtClean="0"/>
              <a:t>?</a:t>
            </a:r>
          </a:p>
          <a:p>
            <a:pPr algn="just">
              <a:buNone/>
            </a:pPr>
            <a:endParaRPr lang="en-US" sz="1800" dirty="0" smtClean="0"/>
          </a:p>
          <a:p>
            <a:pPr algn="just">
              <a:buNone/>
            </a:pPr>
            <a:r>
              <a:rPr lang="en-US" sz="1800" dirty="0" smtClean="0"/>
              <a:t>Section 85(2) of the Taxation Laws Amendment Act provided that:</a:t>
            </a:r>
          </a:p>
          <a:p>
            <a:pPr marL="355600" indent="0" algn="just">
              <a:buNone/>
            </a:pPr>
            <a:r>
              <a:rPr lang="en-US" sz="1800" dirty="0" smtClean="0"/>
              <a:t>‘Save in so far as is otherwise provided in this Act or the context otherwise indicates, the amendments effected to the Income Tax Act, 1962, by this Act shall for purposes of assessments in respect of normal tax under the Income Tax Act, 1962, be deemed to have come into operation as from the commencement of years of assessment ending on or after 1 January 2003.’</a:t>
            </a:r>
          </a:p>
          <a:p>
            <a:pPr>
              <a:buNone/>
            </a:pPr>
            <a:endParaRPr lang="en-Z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SOUTH AFRICAN HOLDINGS’ CASE</a:t>
            </a:r>
            <a:endParaRPr lang="en-ZA" dirty="0"/>
          </a:p>
        </p:txBody>
      </p:sp>
      <p:sp>
        <p:nvSpPr>
          <p:cNvPr id="4" name="Text Placeholder 3"/>
          <p:cNvSpPr>
            <a:spLocks noGrp="1"/>
          </p:cNvSpPr>
          <p:nvPr>
            <p:ph type="body" sz="quarter" idx="12"/>
          </p:nvPr>
        </p:nvSpPr>
        <p:spPr>
          <a:xfrm>
            <a:off x="571500" y="1764254"/>
            <a:ext cx="7734300" cy="3087445"/>
          </a:xfrm>
        </p:spPr>
        <p:txBody>
          <a:bodyPr>
            <a:normAutofit/>
          </a:bodyPr>
          <a:lstStyle/>
          <a:p>
            <a:pPr algn="just">
              <a:buNone/>
            </a:pPr>
            <a:r>
              <a:rPr lang="en-US" sz="1800" dirty="0" smtClean="0"/>
              <a:t>Did section 79A apply to 2002?</a:t>
            </a:r>
          </a:p>
          <a:p>
            <a:pPr algn="just">
              <a:buNone/>
            </a:pPr>
            <a:endParaRPr lang="en-US" sz="1800" dirty="0" smtClean="0"/>
          </a:p>
          <a:p>
            <a:pPr algn="just">
              <a:buNone/>
            </a:pPr>
            <a:r>
              <a:rPr lang="en-US" sz="1800" dirty="0" smtClean="0"/>
              <a:t>The Amendment Act did not only amend the Income Tax Act but:</a:t>
            </a:r>
          </a:p>
          <a:p>
            <a:pPr marL="342900" indent="-342900" algn="just"/>
            <a:r>
              <a:rPr lang="en-US" sz="1800" dirty="0" smtClean="0"/>
              <a:t>Insurance Act </a:t>
            </a:r>
          </a:p>
          <a:p>
            <a:pPr marL="342900" indent="-342900" algn="just"/>
            <a:r>
              <a:rPr lang="en-US" sz="1800" dirty="0" smtClean="0"/>
              <a:t>Estate Duty Act</a:t>
            </a:r>
          </a:p>
          <a:p>
            <a:pPr marL="342900" indent="-342900" algn="just"/>
            <a:r>
              <a:rPr lang="en-US" sz="1800" dirty="0" smtClean="0"/>
              <a:t>Customs &amp; Excise Act</a:t>
            </a:r>
          </a:p>
          <a:p>
            <a:pPr algn="just">
              <a:buNone/>
            </a:pPr>
            <a:endParaRPr lang="en-US" sz="1800" dirty="0" smtClean="0"/>
          </a:p>
          <a:p>
            <a:pPr marL="0" indent="0" algn="just">
              <a:buNone/>
            </a:pPr>
            <a:r>
              <a:rPr lang="en-US" sz="1800" dirty="0" smtClean="0"/>
              <a:t>These amendments, according to general principles, came into effect on the date of publication of the Act, which was 5 August 2002.</a:t>
            </a:r>
          </a:p>
          <a:p>
            <a:endParaRPr lang="en-ZA"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SOUTH AFRICAN HOLDINGS’ CASE</a:t>
            </a:r>
            <a:endParaRPr lang="en-ZA" dirty="0"/>
          </a:p>
        </p:txBody>
      </p:sp>
      <p:sp>
        <p:nvSpPr>
          <p:cNvPr id="4" name="Text Placeholder 3"/>
          <p:cNvSpPr>
            <a:spLocks noGrp="1"/>
          </p:cNvSpPr>
          <p:nvPr>
            <p:ph type="body" sz="quarter" idx="12"/>
          </p:nvPr>
        </p:nvSpPr>
        <p:spPr>
          <a:xfrm>
            <a:off x="571500" y="1559859"/>
            <a:ext cx="7734300" cy="3108960"/>
          </a:xfrm>
        </p:spPr>
        <p:txBody>
          <a:bodyPr>
            <a:normAutofit/>
          </a:bodyPr>
          <a:lstStyle/>
          <a:p>
            <a:pPr algn="just">
              <a:buNone/>
            </a:pPr>
            <a:r>
              <a:rPr lang="en-US" sz="1800" dirty="0" smtClean="0"/>
              <a:t>Did section 79A apply to 2002?</a:t>
            </a:r>
          </a:p>
          <a:p>
            <a:pPr algn="just">
              <a:buNone/>
            </a:pPr>
            <a:endParaRPr lang="en-US" sz="1800" dirty="0" smtClean="0"/>
          </a:p>
          <a:p>
            <a:pPr algn="just">
              <a:buNone/>
            </a:pPr>
            <a:r>
              <a:rPr lang="en-US" sz="1800" dirty="0" smtClean="0"/>
              <a:t>Section 13(1) of the Interpretation Act provides that:</a:t>
            </a:r>
          </a:p>
          <a:p>
            <a:pPr marL="355600" indent="0" algn="just">
              <a:buNone/>
            </a:pPr>
            <a:r>
              <a:rPr lang="en-US" sz="1800" dirty="0" smtClean="0"/>
              <a:t>‘[t]he expression ‘commencement’ when used in any law and with reference thereto, means the day on which that law comes or came into operation, and that day shall, subject to the provisions of subsection (2) and unless some other day is fixed by or under the law for the coming into operation thereof, be the day when the law was first published in the </a:t>
            </a:r>
            <a:r>
              <a:rPr lang="en-US" sz="1800" i="1" dirty="0" smtClean="0"/>
              <a:t>Gazette </a:t>
            </a:r>
            <a:r>
              <a:rPr lang="en-US" sz="1800" dirty="0" smtClean="0"/>
              <a:t>as a law.’</a:t>
            </a:r>
          </a:p>
          <a:p>
            <a:endParaRPr lang="en-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SOUTH AFRICAN HOLDINGS’ CASE</a:t>
            </a:r>
            <a:endParaRPr lang="en-ZA" dirty="0"/>
          </a:p>
        </p:txBody>
      </p:sp>
      <p:sp>
        <p:nvSpPr>
          <p:cNvPr id="4" name="Text Placeholder 3"/>
          <p:cNvSpPr>
            <a:spLocks noGrp="1"/>
          </p:cNvSpPr>
          <p:nvPr>
            <p:ph type="body" sz="quarter" idx="12"/>
          </p:nvPr>
        </p:nvSpPr>
        <p:spPr>
          <a:xfrm>
            <a:off x="571500" y="1581374"/>
            <a:ext cx="7734300" cy="4163209"/>
          </a:xfrm>
        </p:spPr>
        <p:txBody>
          <a:bodyPr>
            <a:normAutofit lnSpcReduction="10000"/>
          </a:bodyPr>
          <a:lstStyle/>
          <a:p>
            <a:pPr algn="just">
              <a:buNone/>
            </a:pPr>
            <a:r>
              <a:rPr lang="en-US" sz="1800" dirty="0" smtClean="0"/>
              <a:t>Did section 79A apply to 2002?</a:t>
            </a:r>
          </a:p>
          <a:p>
            <a:pPr algn="just">
              <a:buNone/>
            </a:pPr>
            <a:endParaRPr lang="en-US" sz="1800" dirty="0" smtClean="0"/>
          </a:p>
          <a:p>
            <a:pPr marL="0" indent="0" algn="just">
              <a:buNone/>
            </a:pPr>
            <a:r>
              <a:rPr lang="en-US" sz="1800" dirty="0" smtClean="0"/>
              <a:t>The amendments to the Income Tax Act in the Amendment Act were a mixed bag.</a:t>
            </a:r>
          </a:p>
          <a:p>
            <a:pPr marL="355600" indent="-355600" algn="just">
              <a:tabLst>
                <a:tab pos="355600" algn="l"/>
              </a:tabLst>
            </a:pPr>
            <a:r>
              <a:rPr lang="en-US" sz="1800" dirty="0" smtClean="0"/>
              <a:t>Some were taxing provisions, with their own particular dates of commencement</a:t>
            </a:r>
          </a:p>
          <a:p>
            <a:pPr marL="355600" indent="-355600" algn="just">
              <a:tabLst>
                <a:tab pos="355600" algn="l"/>
              </a:tabLst>
            </a:pPr>
            <a:r>
              <a:rPr lang="en-US" sz="1800" dirty="0" smtClean="0"/>
              <a:t>Those amendments to the Income Tax Act that were introduced for purposes of assessments in respect of normal tax were to come into operation as from the commencement of years of assessment ending on or after 1 January 2003. </a:t>
            </a:r>
          </a:p>
          <a:p>
            <a:pPr marL="355600" indent="-355600" algn="just">
              <a:tabLst>
                <a:tab pos="355600" algn="l"/>
              </a:tabLst>
            </a:pPr>
            <a:r>
              <a:rPr lang="en-US" sz="1800" dirty="0" smtClean="0"/>
              <a:t>As to the balance the provisions of the Interpretation Act applied.</a:t>
            </a:r>
          </a:p>
          <a:p>
            <a:pPr marL="0" indent="0" algn="just">
              <a:buNone/>
            </a:pPr>
            <a:r>
              <a:rPr lang="en-US" sz="1800" dirty="0" smtClean="0"/>
              <a:t>As a general principle taxing provisions deal with future matters and are backdated only exceptionally. Section 79A is not a provision inserted for purposes of assessments in respect of normal tax and the point </a:t>
            </a:r>
            <a:r>
              <a:rPr lang="en-US" sz="1800" i="1" dirty="0" smtClean="0"/>
              <a:t>in </a:t>
            </a:r>
            <a:r>
              <a:rPr lang="en-US" sz="1800" i="1" dirty="0" err="1" smtClean="0"/>
              <a:t>limine</a:t>
            </a:r>
            <a:r>
              <a:rPr lang="en-US" sz="1800" dirty="0" smtClean="0"/>
              <a:t>, which was not decided in the court below, cannot be upheld.</a:t>
            </a:r>
          </a:p>
          <a:p>
            <a:endParaRPr lang="en-Z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SOUTH AFRICAN HOLDINGS’ CASE</a:t>
            </a:r>
            <a:endParaRPr lang="en-ZA" dirty="0"/>
          </a:p>
        </p:txBody>
      </p:sp>
      <p:sp>
        <p:nvSpPr>
          <p:cNvPr id="4" name="Text Placeholder 3"/>
          <p:cNvSpPr>
            <a:spLocks noGrp="1"/>
          </p:cNvSpPr>
          <p:nvPr>
            <p:ph type="body" sz="quarter" idx="12"/>
          </p:nvPr>
        </p:nvSpPr>
        <p:spPr>
          <a:xfrm>
            <a:off x="571500" y="1785769"/>
            <a:ext cx="7734300" cy="3679116"/>
          </a:xfrm>
        </p:spPr>
        <p:txBody>
          <a:bodyPr>
            <a:normAutofit lnSpcReduction="10000"/>
          </a:bodyPr>
          <a:lstStyle/>
          <a:p>
            <a:pPr marL="0" indent="0" algn="just">
              <a:buNone/>
            </a:pPr>
            <a:r>
              <a:rPr lang="en-US" sz="1800" dirty="0" smtClean="0"/>
              <a:t>From when did the three year started? From the date of the original assessment or the additional assessment:</a:t>
            </a:r>
          </a:p>
          <a:p>
            <a:pPr algn="just">
              <a:buNone/>
            </a:pPr>
            <a:endParaRPr lang="en-US" sz="1800" dirty="0" smtClean="0"/>
          </a:p>
          <a:p>
            <a:pPr marL="355600" indent="-355600" algn="just">
              <a:tabLst>
                <a:tab pos="355600" algn="l"/>
              </a:tabLst>
            </a:pPr>
            <a:r>
              <a:rPr lang="en-US" sz="1800" dirty="0" smtClean="0"/>
              <a:t>if ‘assessment’ in section 79A of the Act referred to the’ notice of assessment’, the date of the additional assessment would presumably be the applicable one, </a:t>
            </a:r>
          </a:p>
          <a:p>
            <a:pPr marL="355600" indent="-355600" algn="just">
              <a:tabLst>
                <a:tab pos="355600" algn="l"/>
              </a:tabLst>
            </a:pPr>
            <a:r>
              <a:rPr lang="en-US" sz="1800" dirty="0" smtClean="0"/>
              <a:t> but that is not what an assessment is – it is a ‘determination’ by the Commissioner of one or more matters and this appears from the definition of ‘assessment’, which defines it to mean ‘the determination by the Commissioner, by way of a notice of assessment...’</a:t>
            </a:r>
          </a:p>
          <a:p>
            <a:pPr marL="355600" indent="-355600" algn="just">
              <a:buNone/>
              <a:tabLst>
                <a:tab pos="355600" algn="l"/>
              </a:tabLst>
            </a:pPr>
            <a:endParaRPr lang="en-US" sz="1800" dirty="0" smtClean="0"/>
          </a:p>
          <a:p>
            <a:pPr marL="0" indent="0" algn="just">
              <a:buNone/>
            </a:pPr>
            <a:r>
              <a:rPr lang="en-US" sz="1800" dirty="0" smtClean="0"/>
              <a:t>The importance is that this limitation is also on SARS, when it wishes to raise additional assessments</a:t>
            </a:r>
          </a:p>
          <a:p>
            <a:pPr marL="355600" indent="-355600">
              <a:buNone/>
              <a:tabLst>
                <a:tab pos="355600" algn="l"/>
              </a:tabLst>
            </a:pPr>
            <a:endParaRPr lang="en-ZA"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G_PPT_07.10">
  <a:themeElements>
    <a:clrScheme name="BG">
      <a:dk1>
        <a:srgbClr val="000000"/>
      </a:dk1>
      <a:lt1>
        <a:srgbClr val="FFFFFF"/>
      </a:lt1>
      <a:dk2>
        <a:srgbClr val="000000"/>
      </a:dk2>
      <a:lt2>
        <a:srgbClr val="FFFFFF"/>
      </a:lt2>
      <a:accent1>
        <a:srgbClr val="A2958E"/>
      </a:accent1>
      <a:accent2>
        <a:srgbClr val="B12426"/>
      </a:accent2>
      <a:accent3>
        <a:srgbClr val="000000"/>
      </a:accent3>
      <a:accent4>
        <a:srgbClr val="58527F"/>
      </a:accent4>
      <a:accent5>
        <a:srgbClr val="DFDCE3"/>
      </a:accent5>
      <a:accent6>
        <a:srgbClr val="8684A2"/>
      </a:accent6>
      <a:hlink>
        <a:srgbClr val="A2958E"/>
      </a:hlink>
      <a:folHlink>
        <a:srgbClr val="DFDCE3"/>
      </a:folHlink>
    </a:clrScheme>
    <a:fontScheme name="TITLE PAGE MAIN HEAD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rgbClr val="000000"/>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extraClrScheme>
      <a:clrScheme name="1_Title Slide 1">
        <a:dk1>
          <a:srgbClr val="000000"/>
        </a:dk1>
        <a:lt1>
          <a:srgbClr val="FFFFFF"/>
        </a:lt1>
        <a:dk2>
          <a:srgbClr val="5F574F"/>
        </a:dk2>
        <a:lt2>
          <a:srgbClr val="A1C4D0"/>
        </a:lt2>
        <a:accent1>
          <a:srgbClr val="DC291E"/>
        </a:accent1>
        <a:accent2>
          <a:srgbClr val="AF9A00"/>
        </a:accent2>
        <a:accent3>
          <a:srgbClr val="FFFFFF"/>
        </a:accent3>
        <a:accent4>
          <a:srgbClr val="000000"/>
        </a:accent4>
        <a:accent5>
          <a:srgbClr val="EBACAB"/>
        </a:accent5>
        <a:accent6>
          <a:srgbClr val="9E8B00"/>
        </a:accent6>
        <a:hlink>
          <a:srgbClr val="4BC8B6"/>
        </a:hlink>
        <a:folHlink>
          <a:srgbClr val="EA71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BG_PPT_07.10</Template>
  <TotalTime>733</TotalTime>
  <Words>630</Words>
  <Application>Microsoft Office PowerPoint</Application>
  <PresentationFormat>On-screen Show (4:3)</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BG_PPT_07.10</vt:lpstr>
      <vt:lpstr>FIRST SOUTH AFRICAN HOLDINGS CASE By Johan Kotze</vt:lpstr>
      <vt:lpstr>FIRST SOUTH AFRICAN HOLDINGS’ CASE</vt:lpstr>
      <vt:lpstr>FIRST SOUTH AFRICAN HOLDINGS’ CASE</vt:lpstr>
      <vt:lpstr>FIRST SOUTH AFRICAN HOLDINGS’ CASE</vt:lpstr>
      <vt:lpstr>FIRST SOUTH AFRICAN HOLDINGS’ CASE</vt:lpstr>
      <vt:lpstr>FIRST SOUTH AFRICAN HOLDINGS’ CASE</vt:lpstr>
      <vt:lpstr>FIRST SOUTH AFRICAN HOLDINGS’ CASE</vt:lpstr>
      <vt:lpstr>FIRST SOUTH AFRICAN HOLDINGS’ CASE</vt:lpstr>
      <vt:lpstr>FIRST SOUTH AFRICAN HOLDINGS’ CASE</vt:lpstr>
    </vt:vector>
  </TitlesOfParts>
  <Company>Bowman Gilfillan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Eleanor Faddell</dc:creator>
  <cp:lastModifiedBy>Johan Kotze</cp:lastModifiedBy>
  <cp:revision>76</cp:revision>
  <dcterms:created xsi:type="dcterms:W3CDTF">2010-09-17T09:59:00Z</dcterms:created>
  <dcterms:modified xsi:type="dcterms:W3CDTF">2011-11-06T11:04:07Z</dcterms:modified>
</cp:coreProperties>
</file>